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7" r:id="rId2"/>
    <p:sldId id="287" r:id="rId3"/>
    <p:sldId id="286" r:id="rId4"/>
    <p:sldId id="296" r:id="rId5"/>
    <p:sldId id="292" r:id="rId6"/>
    <p:sldId id="273" r:id="rId7"/>
    <p:sldId id="284"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493"/>
    <p:restoredTop sz="60988" autoAdjust="0"/>
  </p:normalViewPr>
  <p:slideViewPr>
    <p:cSldViewPr snapToGrid="0" snapToObjects="1">
      <p:cViewPr varScale="1">
        <p:scale>
          <a:sx n="92" d="100"/>
          <a:sy n="92" d="100"/>
        </p:scale>
        <p:origin x="3424"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C1F2E8-B2B0-0047-A630-5036FB7BC153}" type="datetimeFigureOut">
              <a:rPr lang="en-US" smtClean="0"/>
              <a:pPr/>
              <a:t>3/27/18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7260C-95DC-194B-88B2-0B241DEC43BF}" type="slidenum">
              <a:rPr lang="en-US" smtClean="0"/>
              <a:pPr/>
              <a:t>‹#›</a:t>
            </a:fld>
            <a:endParaRPr lang="en-US"/>
          </a:p>
        </p:txBody>
      </p:sp>
    </p:spTree>
    <p:extLst>
      <p:ext uri="{BB962C8B-B14F-4D97-AF65-F5344CB8AC3E}">
        <p14:creationId xmlns:p14="http://schemas.microsoft.com/office/powerpoint/2010/main" val="42245220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3/27/18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3/27/18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3/27/18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7C93875C-D206-EB44-B59F-1EDFAD2C5F06}" type="datetimeFigureOut">
              <a:rPr lang="en-US" smtClean="0"/>
              <a:pPr/>
              <a:t>3/27/18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7C93875C-D206-EB44-B59F-1EDFAD2C5F06}" type="datetimeFigureOut">
              <a:rPr lang="en-US" smtClean="0"/>
              <a:pPr/>
              <a:t>3/27/18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7C93875C-D206-EB44-B59F-1EDFAD2C5F06}" type="datetimeFigureOut">
              <a:rPr lang="en-US" smtClean="0"/>
              <a:pPr/>
              <a:t>3/27/18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7C93875C-D206-EB44-B59F-1EDFAD2C5F06}" type="datetimeFigureOut">
              <a:rPr lang="en-US" smtClean="0"/>
              <a:pPr/>
              <a:t>3/27/18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7C93875C-D206-EB44-B59F-1EDFAD2C5F06}" type="datetimeFigureOut">
              <a:rPr lang="en-US" smtClean="0"/>
              <a:pPr/>
              <a:t>3/27/18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3875C-D206-EB44-B59F-1EDFAD2C5F06}" type="datetimeFigureOut">
              <a:rPr lang="en-US" smtClean="0"/>
              <a:pPr/>
              <a:t>3/27/18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3/27/18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7C93875C-D206-EB44-B59F-1EDFAD2C5F06}" type="datetimeFigureOut">
              <a:rPr lang="en-US" smtClean="0"/>
              <a:pPr/>
              <a:t>3/27/18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1BBC2-C6C1-6D4F-9D3D-8F3A1589EE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3875C-D206-EB44-B59F-1EDFAD2C5F06}" type="datetimeFigureOut">
              <a:rPr lang="en-US" smtClean="0"/>
              <a:pPr/>
              <a:t>3/27/18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1BBC2-C6C1-6D4F-9D3D-8F3A1589EE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Advanced Cybercrime Training for Judges and Prosecutors</a:t>
            </a:r>
          </a:p>
        </p:txBody>
      </p:sp>
      <p:sp>
        <p:nvSpPr>
          <p:cNvPr id="3" name="Subtitle 2"/>
          <p:cNvSpPr>
            <a:spLocks noGrp="1"/>
          </p:cNvSpPr>
          <p:nvPr>
            <p:ph type="subTitle" idx="1"/>
          </p:nvPr>
        </p:nvSpPr>
        <p:spPr/>
        <p:txBody>
          <a:bodyPr/>
          <a:lstStyle/>
          <a:p>
            <a:r>
              <a:rPr lang="en-US" dirty="0">
                <a:solidFill>
                  <a:schemeClr val="bg1">
                    <a:lumMod val="65000"/>
                  </a:schemeClr>
                </a:solidFill>
              </a:rPr>
              <a:t>Session 2.4.3</a:t>
            </a:r>
          </a:p>
          <a:p>
            <a:r>
              <a:rPr lang="en-US" dirty="0">
                <a:solidFill>
                  <a:schemeClr val="bg1">
                    <a:lumMod val="65000"/>
                  </a:schemeClr>
                </a:solidFill>
              </a:rPr>
              <a:t>Course Closure</a:t>
            </a:r>
          </a:p>
        </p:txBody>
      </p:sp>
      <p:pic>
        <p:nvPicPr>
          <p:cNvPr id="4" name="Picture 3" descr="COE.png"/>
          <p:cNvPicPr>
            <a:picLocks noChangeAspect="1"/>
          </p:cNvPicPr>
          <p:nvPr/>
        </p:nvPicPr>
        <p:blipFill>
          <a:blip r:embed="rId2"/>
          <a:stretch>
            <a:fillRect/>
          </a:stretch>
        </p:blipFill>
        <p:spPr>
          <a:xfrm>
            <a:off x="1517650" y="552450"/>
            <a:ext cx="6108700" cy="11049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a:t> Session Aim</a:t>
            </a:r>
          </a:p>
        </p:txBody>
      </p:sp>
      <p:sp>
        <p:nvSpPr>
          <p:cNvPr id="3" name="Content Placeholder 2"/>
          <p:cNvSpPr>
            <a:spLocks noGrp="1"/>
          </p:cNvSpPr>
          <p:nvPr>
            <p:ph idx="1"/>
          </p:nvPr>
        </p:nvSpPr>
        <p:spPr>
          <a:xfrm>
            <a:off x="457200" y="1305440"/>
            <a:ext cx="8229600" cy="4884299"/>
          </a:xfrm>
        </p:spPr>
        <p:txBody>
          <a:bodyPr>
            <a:normAutofit/>
          </a:bodyPr>
          <a:lstStyle/>
          <a:p>
            <a:pPr algn="just"/>
            <a:r>
              <a:rPr lang="en-GB" sz="3600" dirty="0"/>
              <a:t>This session is designed to allow the delegates to provide feedback on the course and to assist the trainer in identifying any improvements that may be made.  It is also for the trainer to recap on the contents of the course by reference to the aim and objectives.</a:t>
            </a:r>
            <a:r>
              <a:rPr lang="en-GB" sz="3600" b="1" dirty="0"/>
              <a:t>  </a:t>
            </a:r>
            <a:endParaRPr lang="en-GB" sz="3600" dirty="0"/>
          </a:p>
        </p:txBody>
      </p:sp>
    </p:spTree>
    <p:extLst>
      <p:ext uri="{BB962C8B-B14F-4D97-AF65-F5344CB8AC3E}">
        <p14:creationId xmlns:p14="http://schemas.microsoft.com/office/powerpoint/2010/main" val="2909096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33116"/>
          </a:xfrm>
        </p:spPr>
        <p:txBody>
          <a:bodyPr/>
          <a:lstStyle/>
          <a:p>
            <a:r>
              <a:rPr lang="en-US" b="1" dirty="0"/>
              <a:t> Session Objectives</a:t>
            </a:r>
          </a:p>
        </p:txBody>
      </p:sp>
      <p:sp>
        <p:nvSpPr>
          <p:cNvPr id="3" name="Content Placeholder 2"/>
          <p:cNvSpPr>
            <a:spLocks noGrp="1"/>
          </p:cNvSpPr>
          <p:nvPr>
            <p:ph idx="1"/>
          </p:nvPr>
        </p:nvSpPr>
        <p:spPr>
          <a:xfrm>
            <a:off x="457200" y="1600200"/>
            <a:ext cx="8229600" cy="4898158"/>
          </a:xfrm>
        </p:spPr>
        <p:txBody>
          <a:bodyPr>
            <a:normAutofit/>
          </a:bodyPr>
          <a:lstStyle/>
          <a:p>
            <a:pPr marL="0" indent="0">
              <a:buNone/>
            </a:pPr>
            <a:r>
              <a:rPr lang="en-GB" dirty="0"/>
              <a:t>At the end of this session participants will be able to:</a:t>
            </a:r>
          </a:p>
          <a:p>
            <a:pPr lvl="0"/>
            <a:r>
              <a:rPr lang="en-GB" dirty="0"/>
              <a:t>Provide appropriate feedback on the course and its effectiveness</a:t>
            </a:r>
          </a:p>
          <a:p>
            <a:pPr lvl="0"/>
            <a:r>
              <a:rPr lang="en-GB" dirty="0"/>
              <a:t>Complete the COE course evaluation forms</a:t>
            </a:r>
          </a:p>
          <a:p>
            <a:pPr lvl="0"/>
            <a:r>
              <a:rPr lang="en-GB" dirty="0"/>
              <a:t>Identify the next level of learning that they need to undertake to improve their knowledge and skills in the subject matter.</a:t>
            </a:r>
          </a:p>
        </p:txBody>
      </p:sp>
    </p:spTree>
    <p:extLst>
      <p:ext uri="{BB962C8B-B14F-4D97-AF65-F5344CB8AC3E}">
        <p14:creationId xmlns:p14="http://schemas.microsoft.com/office/powerpoint/2010/main" val="1266109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50877"/>
          </a:xfrm>
        </p:spPr>
        <p:txBody>
          <a:bodyPr/>
          <a:lstStyle/>
          <a:p>
            <a:r>
              <a:rPr lang="en-US" b="1" dirty="0"/>
              <a:t>Course Objectives</a:t>
            </a:r>
          </a:p>
        </p:txBody>
      </p:sp>
      <p:sp>
        <p:nvSpPr>
          <p:cNvPr id="3" name="Content Placeholder 2"/>
          <p:cNvSpPr>
            <a:spLocks noGrp="1"/>
          </p:cNvSpPr>
          <p:nvPr>
            <p:ph idx="1"/>
          </p:nvPr>
        </p:nvSpPr>
        <p:spPr>
          <a:xfrm>
            <a:off x="457200" y="1225515"/>
            <a:ext cx="8229600" cy="5363849"/>
          </a:xfrm>
        </p:spPr>
        <p:txBody>
          <a:bodyPr>
            <a:noAutofit/>
          </a:bodyPr>
          <a:lstStyle/>
          <a:p>
            <a:pPr marL="0" indent="0">
              <a:spcBef>
                <a:spcPts val="0"/>
              </a:spcBef>
              <a:buNone/>
            </a:pPr>
            <a:r>
              <a:rPr lang="en-US" sz="2300" dirty="0"/>
              <a:t>At the end of this course, delegates will be able to consider the issues relevant to cybercrime investigations including:</a:t>
            </a:r>
          </a:p>
          <a:p>
            <a:pPr>
              <a:spcBef>
                <a:spcPts val="0"/>
              </a:spcBef>
            </a:pPr>
            <a:r>
              <a:rPr lang="en-US" sz="2300" dirty="0"/>
              <a:t>Conduct an investigation, </a:t>
            </a:r>
          </a:p>
          <a:p>
            <a:pPr>
              <a:spcBef>
                <a:spcPts val="0"/>
              </a:spcBef>
            </a:pPr>
            <a:r>
              <a:rPr lang="en-US" sz="2300" dirty="0"/>
              <a:t>Identify the types of crime committed, </a:t>
            </a:r>
          </a:p>
          <a:p>
            <a:pPr>
              <a:spcBef>
                <a:spcPts val="0"/>
              </a:spcBef>
            </a:pPr>
            <a:r>
              <a:rPr lang="en-US" sz="2300" dirty="0"/>
              <a:t>Establish the location of evidence, witnesses and suspects, </a:t>
            </a:r>
          </a:p>
          <a:p>
            <a:pPr>
              <a:spcBef>
                <a:spcPts val="0"/>
              </a:spcBef>
            </a:pPr>
            <a:r>
              <a:rPr lang="en-US" sz="2300" dirty="0"/>
              <a:t>Secure evidence in an acceptable way, irrespective of where it is held, </a:t>
            </a:r>
          </a:p>
          <a:p>
            <a:pPr>
              <a:spcBef>
                <a:spcPts val="0"/>
              </a:spcBef>
            </a:pPr>
            <a:r>
              <a:rPr lang="en-US" sz="2300" dirty="0"/>
              <a:t>Prepare for search and seizure activities involving electronic evidence, </a:t>
            </a:r>
          </a:p>
          <a:p>
            <a:pPr>
              <a:spcBef>
                <a:spcPts val="0"/>
              </a:spcBef>
            </a:pPr>
            <a:r>
              <a:rPr lang="en-US" sz="2300" dirty="0"/>
              <a:t>Deal with digital devices that are part of the investigation, </a:t>
            </a:r>
          </a:p>
          <a:p>
            <a:pPr>
              <a:spcBef>
                <a:spcPts val="0"/>
              </a:spcBef>
            </a:pPr>
            <a:r>
              <a:rPr lang="en-US" sz="2300" dirty="0"/>
              <a:t>Brief of forensic specialists and others needed to support the investigation phase, </a:t>
            </a:r>
          </a:p>
          <a:p>
            <a:pPr>
              <a:spcBef>
                <a:spcPts val="0"/>
              </a:spcBef>
            </a:pPr>
            <a:r>
              <a:rPr lang="en-US" sz="2300" dirty="0"/>
              <a:t>Prepare for interviews with suspects,  </a:t>
            </a:r>
          </a:p>
          <a:p>
            <a:pPr>
              <a:spcBef>
                <a:spcPts val="0"/>
              </a:spcBef>
            </a:pPr>
            <a:r>
              <a:rPr lang="en-US" sz="2300" dirty="0"/>
              <a:t>Present cybercrime evidence </a:t>
            </a:r>
          </a:p>
          <a:p>
            <a:pPr>
              <a:spcBef>
                <a:spcPts val="0"/>
              </a:spcBef>
            </a:pPr>
            <a:r>
              <a:rPr lang="en-US" sz="2300" dirty="0"/>
              <a:t>Consider the relevant aspects during the judicial process</a:t>
            </a:r>
            <a:r>
              <a:rPr lang="en-GB" sz="2300" dirty="0"/>
              <a:t> </a:t>
            </a:r>
          </a:p>
        </p:txBody>
      </p:sp>
    </p:spTree>
    <p:extLst>
      <p:ext uri="{BB962C8B-B14F-4D97-AF65-F5344CB8AC3E}">
        <p14:creationId xmlns:p14="http://schemas.microsoft.com/office/powerpoint/2010/main" val="33536849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Timetable</a:t>
            </a:r>
          </a:p>
        </p:txBody>
      </p:sp>
    </p:spTree>
    <p:extLst>
      <p:ext uri="{BB962C8B-B14F-4D97-AF65-F5344CB8AC3E}">
        <p14:creationId xmlns:p14="http://schemas.microsoft.com/office/powerpoint/2010/main" val="4022753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4396"/>
            <a:ext cx="8512512" cy="4891767"/>
          </a:xfrm>
        </p:spPr>
        <p:txBody>
          <a:bodyPr>
            <a:normAutofit/>
          </a:bodyPr>
          <a:lstStyle/>
          <a:p>
            <a:pPr marL="0" indent="0">
              <a:buNone/>
            </a:pPr>
            <a:r>
              <a:rPr lang="en-GB" sz="2800" dirty="0"/>
              <a:t>At the end of this session participants will be able to:</a:t>
            </a:r>
          </a:p>
          <a:p>
            <a:pPr lvl="0"/>
            <a:r>
              <a:rPr lang="en-GB" sz="2800" dirty="0"/>
              <a:t>Provide appropriate feedback on the course and its effectiveness</a:t>
            </a:r>
          </a:p>
          <a:p>
            <a:pPr lvl="0"/>
            <a:r>
              <a:rPr lang="en-GB" sz="2800" dirty="0"/>
              <a:t>Complete the COE course evaluation forms</a:t>
            </a:r>
          </a:p>
          <a:p>
            <a:pPr lvl="0"/>
            <a:r>
              <a:rPr lang="en-GB" sz="2800" dirty="0"/>
              <a:t>Identify the next level of learning that they need to undertake to improve their knowledge and skills in the subject matter.</a:t>
            </a:r>
            <a:endParaRPr lang="en-US" sz="2600" dirty="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normAutofit/>
          </a:bodyPr>
          <a:lstStyle/>
          <a:p>
            <a:r>
              <a:rPr lang="en-US" b="1" dirty="0"/>
              <a:t>Summary of Session Objectives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en-GB" sz="5400" b="1" dirty="0"/>
              <a:t>Questions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207</TotalTime>
  <Words>281</Words>
  <Application>Microsoft Macintosh PowerPoint</Application>
  <PresentationFormat>On-screen Show (4:3)</PresentationFormat>
  <Paragraphs>30</Paragraphs>
  <Slides>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Wingdings</vt:lpstr>
      <vt:lpstr>Office Theme</vt:lpstr>
      <vt:lpstr>Advanced Cybercrime Training for Judges and Prosecutors</vt:lpstr>
      <vt:lpstr> Session Aim</vt:lpstr>
      <vt:lpstr> Session Objectives</vt:lpstr>
      <vt:lpstr>Course Objectives</vt:lpstr>
      <vt:lpstr>Timetable</vt:lpstr>
      <vt:lpstr>Summary of Session Objectives</vt:lpstr>
      <vt:lpstr>PowerPoint Presentation</vt:lpstr>
    </vt:vector>
  </TitlesOfParts>
  <Company>Technology Risk Limited</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Microsoft Office User</cp:lastModifiedBy>
  <cp:revision>33</cp:revision>
  <dcterms:created xsi:type="dcterms:W3CDTF">2012-01-27T12:20:24Z</dcterms:created>
  <dcterms:modified xsi:type="dcterms:W3CDTF">2018-03-27T11:21:27Z</dcterms:modified>
</cp:coreProperties>
</file>